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569" r:id="rId3"/>
    <p:sldId id="461" r:id="rId4"/>
    <p:sldId id="509" r:id="rId5"/>
    <p:sldId id="510" r:id="rId6"/>
    <p:sldId id="512" r:id="rId7"/>
    <p:sldId id="513" r:id="rId8"/>
    <p:sldId id="515" r:id="rId9"/>
    <p:sldId id="516" r:id="rId10"/>
    <p:sldId id="517" r:id="rId11"/>
    <p:sldId id="518" r:id="rId12"/>
    <p:sldId id="529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64" r:id="rId35"/>
    <p:sldId id="542" r:id="rId36"/>
    <p:sldId id="565" r:id="rId37"/>
    <p:sldId id="544" r:id="rId38"/>
    <p:sldId id="548" r:id="rId39"/>
    <p:sldId id="549" r:id="rId40"/>
    <p:sldId id="566" r:id="rId41"/>
    <p:sldId id="543" r:id="rId42"/>
    <p:sldId id="546" r:id="rId43"/>
    <p:sldId id="567" r:id="rId44"/>
    <p:sldId id="550" r:id="rId45"/>
    <p:sldId id="551" r:id="rId46"/>
    <p:sldId id="568" r:id="rId47"/>
    <p:sldId id="552" r:id="rId48"/>
    <p:sldId id="558" r:id="rId49"/>
    <p:sldId id="553" r:id="rId50"/>
    <p:sldId id="554" r:id="rId51"/>
    <p:sldId id="555" r:id="rId52"/>
    <p:sldId id="556" r:id="rId53"/>
    <p:sldId id="559" r:id="rId54"/>
    <p:sldId id="557" r:id="rId55"/>
    <p:sldId id="560" r:id="rId56"/>
    <p:sldId id="561" r:id="rId57"/>
    <p:sldId id="562" r:id="rId58"/>
    <p:sldId id="563" r:id="rId59"/>
    <p:sldId id="508" r:id="rId60"/>
    <p:sldId id="46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5"/>
    <p:restoredTop sz="88301"/>
  </p:normalViewPr>
  <p:slideViewPr>
    <p:cSldViewPr snapToObjects="1">
      <p:cViewPr>
        <p:scale>
          <a:sx n="110" d="100"/>
          <a:sy n="110" d="100"/>
        </p:scale>
        <p:origin x="5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similar courses at Princeton,</a:t>
            </a:r>
            <a:r>
              <a:rPr lang="en-US" baseline="0" dirty="0" smtClean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20392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18</a:t>
            </a:fld>
            <a:endParaRPr lang="en-US" i="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4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=0_i0K3jcp8Y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3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3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HBO Silicon</a:t>
            </a:r>
            <a:r>
              <a:rPr lang="en-US" baseline="0" dirty="0" smtClean="0"/>
              <a:t>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3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53FC22E5-EF90-7740-8329-0A6BFF41F581}" type="slidenum">
              <a:rPr lang="en-US" altLang="en-US" sz="1300" b="0">
                <a:latin typeface="Times New Roman" charset="0"/>
              </a:rPr>
              <a:pPr eaLnBrk="1" hangingPunct="1"/>
              <a:t>4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sym typeface="Wingdings" charset="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D6D2AA54-C542-1647-8C7E-EBB4E4F1C061}" type="slidenum">
              <a:rPr lang="en-US" altLang="en-US" sz="1300" b="0">
                <a:latin typeface="Times New Roman" charset="0"/>
              </a:rPr>
              <a:pPr eaLnBrk="1" hangingPunct="1"/>
              <a:t>5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2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49A95D8-D978-6044-9D35-0478DA5309CB}" type="slidenum">
              <a:rPr lang="en-US" altLang="en-US" sz="1300" b="0">
                <a:latin typeface="Times New Roman" charset="0"/>
              </a:rPr>
              <a:pPr eaLnBrk="1" hangingPunct="1"/>
              <a:t>7</a:t>
            </a:fld>
            <a:endParaRPr lang="en-US" alt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ADC478FF-1617-384F-B808-E3101E0E64FC}" type="slidenum">
              <a:rPr lang="en-US" altLang="en-US" sz="1300" b="0">
                <a:latin typeface="Arial" charset="0"/>
              </a:rPr>
              <a:pPr eaLnBrk="1" hangingPunct="1"/>
              <a:t>10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515E820-7E2D-C244-B18E-704E7B1F84DE}" type="slidenum">
              <a:rPr lang="en-US" altLang="en-US" sz="1300" b="0">
                <a:latin typeface="Arial" charset="0"/>
              </a:rPr>
              <a:pPr eaLnBrk="1" hangingPunct="1"/>
              <a:t>11</a:t>
            </a:fld>
            <a:endParaRPr lang="en-US" altLang="en-US" sz="13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3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402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0.jpeg"/><Relationship Id="rId6" Type="http://schemas.microsoft.com/office/2007/relationships/hdphoto" Target="../media/hdphoto1.wdp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Spring 2019 (MW 3:00-4:15pm in Shaffer 301)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EN.601.414/614</a:t>
            </a:r>
            <a:br>
              <a:rPr lang="en-US" sz="4800" dirty="0" smtClean="0"/>
            </a:br>
            <a:r>
              <a:rPr lang="en-US" sz="4800" dirty="0" smtClean="0"/>
              <a:t>Computer Networks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err="1" smtClean="0"/>
              <a:t>Misc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276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52400" y="533400"/>
            <a:ext cx="3352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09600" y="25146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Operating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560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10668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764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95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FFFFFF"/>
                  </a:solidFill>
                </a:rPr>
                <a:t>Windows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5088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075" name="TextBox 47"/>
          <p:cNvSpPr txBox="1">
            <a:spLocks noChangeArrowheads="1"/>
          </p:cNvSpPr>
          <p:nvPr/>
        </p:nvSpPr>
        <p:spPr bwMode="auto">
          <a:xfrm>
            <a:off x="-231775" y="1373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Arial" charset="0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Mainframes</a:t>
            </a:r>
          </a:p>
        </p:txBody>
      </p:sp>
    </p:spTree>
    <p:extLst>
      <p:ext uri="{BB962C8B-B14F-4D97-AF65-F5344CB8AC3E}">
        <p14:creationId xmlns:p14="http://schemas.microsoft.com/office/powerpoint/2010/main" val="9800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Vertically integrated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Closed, proprietary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906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</a:rPr>
              <a:t>Horizontal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Open interfaces</a:t>
            </a:r>
          </a:p>
          <a:p>
            <a:pPr eaLnBrk="1" hangingPunct="1"/>
            <a:r>
              <a:rPr lang="en-US" altLang="en-US" sz="2400">
                <a:latin typeface="Arial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47140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sp>
          <p:nvSpPr>
            <p:cNvPr id="47141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Arial" charset="0"/>
                </a:rPr>
                <a:t>or</a:t>
              </a:r>
            </a:p>
          </p:txBody>
        </p:sp>
        <p:grpSp>
          <p:nvGrpSpPr>
            <p:cNvPr id="47142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44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Control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Plane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Features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Merchant</a:t>
              </a:r>
            </a:p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Switching Chips</a:t>
              </a:r>
            </a:p>
          </p:txBody>
        </p:sp>
        <p:grpSp>
          <p:nvGrpSpPr>
            <p:cNvPr id="4712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13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Arial" charset="0"/>
                  </a:rPr>
                  <a:t>Open Interface</a:t>
                </a:r>
              </a:p>
            </p:txBody>
          </p:sp>
        </p:grpSp>
        <p:pic>
          <p:nvPicPr>
            <p:cNvPr id="47128" name="Picture 6" descr="48HD10Gb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3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Routers/Switches</a:t>
            </a:r>
          </a:p>
        </p:txBody>
      </p:sp>
    </p:spTree>
    <p:extLst>
      <p:ext uri="{BB962C8B-B14F-4D97-AF65-F5344CB8AC3E}">
        <p14:creationId xmlns:p14="http://schemas.microsoft.com/office/powerpoint/2010/main" val="821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>
                <a:solidFill>
                  <a:schemeClr val="accent3"/>
                </a:solidFill>
              </a:rPr>
              <a:t>Network </a:t>
            </a:r>
            <a:r>
              <a:rPr lang="en-US" dirty="0" smtClean="0">
                <a:solidFill>
                  <a:schemeClr val="accent3"/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serving Web services?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72095" y="3899555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GET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User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4"/>
                </a:solidFill>
              </a:rPr>
              <a:t>Server</a:t>
            </a:r>
            <a:endParaRPr lang="en-US" sz="2800" b="0" dirty="0">
              <a:solidFill>
                <a:schemeClr val="accent4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608755" y="3899555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HTTP Response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</a:t>
            </a:r>
            <a:r>
              <a:rPr lang="en-US" dirty="0" smtClean="0"/>
              <a:t>? Datacenters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Google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Source: Facebook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 </a:t>
            </a:r>
            <a:endParaRPr lang="en-US" dirty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-commerce (e.g., Amazon)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ontent servers (e.g., </a:t>
            </a:r>
            <a:r>
              <a:rPr lang="en-US" dirty="0" err="1" smtClean="0"/>
              <a:t>NetFlix</a:t>
            </a:r>
            <a:r>
              <a:rPr lang="en-US" dirty="0" smtClean="0"/>
              <a:t>, YouTube, Apple, Microsoft)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earch engines, data mining (e.g., Google)</a:t>
            </a:r>
          </a:p>
          <a:p>
            <a:pPr lvl="1"/>
            <a:r>
              <a:rPr lang="en-US" dirty="0" smtClean="0"/>
              <a:t>Social networks (e.g., Facebook, Twitter, Instagram)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Multiple applications, each serving massive numbers of clients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</a:t>
            </a:r>
            <a:r>
              <a:rPr lang="en-US" dirty="0" smtClean="0"/>
              <a:t>systems spending will grow to </a:t>
            </a:r>
            <a:r>
              <a:rPr lang="en-US" dirty="0" smtClean="0">
                <a:solidFill>
                  <a:schemeClr val="accent5"/>
                </a:solidFill>
              </a:rPr>
              <a:t>$195 </a:t>
            </a:r>
            <a:r>
              <a:rPr lang="en-US" dirty="0">
                <a:solidFill>
                  <a:schemeClr val="accent5"/>
                </a:solidFill>
              </a:rPr>
              <a:t>billion </a:t>
            </a:r>
            <a:r>
              <a:rPr lang="en-US" dirty="0"/>
              <a:t>in </a:t>
            </a:r>
            <a:r>
              <a:rPr lang="en-US" dirty="0" smtClean="0"/>
              <a:t>2019. 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grades for assignment 3 are out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verage</a:t>
            </a:r>
            <a:r>
              <a:rPr lang="en-US" dirty="0"/>
              <a:t>: 10.28, median: 10.0, </a:t>
            </a:r>
            <a:r>
              <a:rPr lang="en-US" dirty="0" err="1" smtClean="0"/>
              <a:t>std</a:t>
            </a:r>
            <a:r>
              <a:rPr lang="en-US" dirty="0" smtClean="0"/>
              <a:t> dev</a:t>
            </a:r>
            <a:r>
              <a:rPr lang="en-US" dirty="0"/>
              <a:t>: 1.9</a:t>
            </a:r>
            <a:endParaRPr lang="en-US" dirty="0" smtClean="0"/>
          </a:p>
          <a:p>
            <a:pPr lvl="1"/>
            <a:r>
              <a:rPr lang="en-US" dirty="0" smtClean="0"/>
              <a:t>Great job!</a:t>
            </a:r>
          </a:p>
          <a:p>
            <a:r>
              <a:rPr lang="en-US" dirty="0" smtClean="0"/>
              <a:t>Assignment 4 is due this Wednesday</a:t>
            </a:r>
          </a:p>
          <a:p>
            <a:pPr lvl="1"/>
            <a:r>
              <a:rPr lang="en-US" dirty="0" smtClean="0"/>
              <a:t>Keep going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Modern d</a:t>
            </a:r>
            <a:r>
              <a:rPr lang="en-US" dirty="0" smtClean="0"/>
              <a:t>atacenter networks: More bandwidth, more paths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1"/>
            <a:ext cx="2165146" cy="228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30034 -0.00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Johns Hopkins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inside?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1516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</a:t>
            </a:r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2255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Johns Hopkins </a:t>
            </a:r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University</a:t>
            </a:r>
            <a:endParaRPr lang="en-US" sz="16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42" y="2200217"/>
            <a:ext cx="6857158" cy="37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9" name="Straight Connector 168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</p:spTree>
    <p:extLst>
      <p:ext uri="{BB962C8B-B14F-4D97-AF65-F5344CB8AC3E}">
        <p14:creationId xmlns:p14="http://schemas.microsoft.com/office/powerpoint/2010/main" val="6880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response 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Less than 200 milliseconds</a:t>
            </a:r>
            <a:r>
              <a:rPr lang="en-US" dirty="0" smtClean="0"/>
              <a:t> between receiving user query in the browser and displaying the results</a:t>
            </a:r>
          </a:p>
          <a:p>
            <a:pPr lvl="1"/>
            <a:r>
              <a:rPr lang="en-US" dirty="0" smtClean="0"/>
              <a:t>RTT = O(10) to 100 milliseconds</a:t>
            </a:r>
          </a:p>
          <a:p>
            <a:pPr lvl="1"/>
            <a:r>
              <a:rPr lang="en-US" dirty="0" smtClean="0"/>
              <a:t>What remains?</a:t>
            </a:r>
          </a:p>
          <a:p>
            <a:pPr lvl="1"/>
            <a:endParaRPr lang="en-US" dirty="0"/>
          </a:p>
          <a:p>
            <a:r>
              <a:rPr lang="en-US" dirty="0" smtClean="0"/>
              <a:t>Next time, when the page is not loading fast enough, think about the poor servers working for you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923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we talking about when we </a:t>
            </a:r>
            <a:r>
              <a:rPr lang="en-US" smtClean="0"/>
              <a:t>talk about network virtualization?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Network Virtualization of the “Network”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973466DC-E6BC-8243-A7EE-EB354AB69262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327650"/>
            <a:ext cx="1066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828800" y="3889375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199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52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4768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862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730500" y="4257675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730500" y="4924425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419600" y="4410075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635500" y="4162425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473700" y="4867275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91075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84775"/>
            <a:ext cx="76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371600" y="5184775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924675" y="5270500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2" name="Rounded Rectangle 21"/>
          <p:cNvSpPr>
            <a:spLocks noChangeArrowheads="1"/>
          </p:cNvSpPr>
          <p:nvPr/>
        </p:nvSpPr>
        <p:spPr bwMode="auto">
          <a:xfrm>
            <a:off x="1447800" y="2974975"/>
            <a:ext cx="67056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TextBox 22"/>
          <p:cNvSpPr txBox="1">
            <a:spLocks noChangeArrowheads="1"/>
          </p:cNvSpPr>
          <p:nvPr/>
        </p:nvSpPr>
        <p:spPr bwMode="auto">
          <a:xfrm>
            <a:off x="2136775" y="2974975"/>
            <a:ext cx="564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Partition the space of packet headers</a:t>
            </a:r>
          </a:p>
        </p:txBody>
      </p:sp>
      <p:sp>
        <p:nvSpPr>
          <p:cNvPr id="42004" name="Rounded Rectangle 23"/>
          <p:cNvSpPr>
            <a:spLocks noChangeArrowheads="1"/>
          </p:cNvSpPr>
          <p:nvPr/>
        </p:nvSpPr>
        <p:spPr bwMode="auto">
          <a:xfrm>
            <a:off x="1752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ounded Rectangle 24"/>
          <p:cNvSpPr>
            <a:spLocks noChangeArrowheads="1"/>
          </p:cNvSpPr>
          <p:nvPr/>
        </p:nvSpPr>
        <p:spPr bwMode="auto">
          <a:xfrm>
            <a:off x="38862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ounded Rectangle 25"/>
          <p:cNvSpPr>
            <a:spLocks noChangeArrowheads="1"/>
          </p:cNvSpPr>
          <p:nvPr/>
        </p:nvSpPr>
        <p:spPr bwMode="auto">
          <a:xfrm>
            <a:off x="5943600" y="1755775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TextBox 26"/>
          <p:cNvSpPr txBox="1">
            <a:spLocks noChangeArrowheads="1"/>
          </p:cNvSpPr>
          <p:nvPr/>
        </p:nvSpPr>
        <p:spPr bwMode="auto">
          <a:xfrm>
            <a:off x="1814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#1</a:t>
            </a:r>
          </a:p>
        </p:txBody>
      </p:sp>
      <p:sp>
        <p:nvSpPr>
          <p:cNvPr id="42008" name="TextBox 27"/>
          <p:cNvSpPr txBox="1">
            <a:spLocks noChangeArrowheads="1"/>
          </p:cNvSpPr>
          <p:nvPr/>
        </p:nvSpPr>
        <p:spPr bwMode="auto">
          <a:xfrm>
            <a:off x="39481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#2</a:t>
            </a:r>
          </a:p>
        </p:txBody>
      </p:sp>
      <p:sp>
        <p:nvSpPr>
          <p:cNvPr id="42009" name="TextBox 28"/>
          <p:cNvSpPr txBox="1">
            <a:spLocks noChangeArrowheads="1"/>
          </p:cNvSpPr>
          <p:nvPr/>
        </p:nvSpPr>
        <p:spPr bwMode="auto">
          <a:xfrm>
            <a:off x="6005513" y="20605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Controller #3</a:t>
            </a:r>
          </a:p>
        </p:txBody>
      </p:sp>
    </p:spTree>
    <p:extLst>
      <p:ext uri="{BB962C8B-B14F-4D97-AF65-F5344CB8AC3E}">
        <p14:creationId xmlns:p14="http://schemas.microsoft.com/office/powerpoint/2010/main" val="16478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Virtualization of the </a:t>
            </a:r>
            <a:r>
              <a:rPr lang="en-US" altLang="en-US" dirty="0" smtClean="0">
                <a:ea typeface="ＭＳ Ｐゴシック" charset="-128"/>
              </a:rPr>
              <a:t>“Host”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https://www.openvswitch.org/assets/featured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207"/>
            <a:ext cx="5243753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Testing and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problems to test and verify?</a:t>
            </a:r>
          </a:p>
          <a:p>
            <a:pPr lvl="1"/>
            <a:r>
              <a:rPr lang="en-US" dirty="0" smtClean="0"/>
              <a:t>Reachability</a:t>
            </a:r>
          </a:p>
          <a:p>
            <a:pPr lvl="1"/>
            <a:r>
              <a:rPr lang="en-US" dirty="0" smtClean="0"/>
              <a:t>Loop</a:t>
            </a:r>
          </a:p>
          <a:p>
            <a:pPr lvl="1"/>
            <a:r>
              <a:rPr lang="en-US" dirty="0" err="1" smtClean="0"/>
              <a:t>Blockhole</a:t>
            </a:r>
            <a:endParaRPr lang="en-US" dirty="0" smtClean="0"/>
          </a:p>
          <a:p>
            <a:pPr lvl="1"/>
            <a:r>
              <a:rPr lang="en-US" dirty="0" smtClean="0"/>
              <a:t>Policy: access control, isolation for multi-tenancy</a:t>
            </a:r>
          </a:p>
          <a:p>
            <a:r>
              <a:rPr lang="en-US" dirty="0" smtClean="0"/>
              <a:t>How to test and verify?</a:t>
            </a:r>
          </a:p>
          <a:p>
            <a:pPr lvl="1"/>
            <a:r>
              <a:rPr lang="en-US" dirty="0" smtClean="0"/>
              <a:t>Control plane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nalyze switch configuration files</a:t>
            </a:r>
          </a:p>
          <a:p>
            <a:pPr lvl="1"/>
            <a:r>
              <a:rPr lang="en-US" dirty="0" smtClean="0"/>
              <a:t>Data plane</a:t>
            </a:r>
          </a:p>
          <a:p>
            <a:pPr lvl="2"/>
            <a:r>
              <a:rPr lang="en-US" dirty="0" smtClean="0"/>
              <a:t>Analyze flow tables in switches</a:t>
            </a:r>
          </a:p>
          <a:p>
            <a:pPr lvl="2"/>
            <a:r>
              <a:rPr lang="en-US" dirty="0" smtClean="0"/>
              <a:t>Passively collect network measurements</a:t>
            </a:r>
          </a:p>
          <a:p>
            <a:pPr lvl="2"/>
            <a:r>
              <a:rPr lang="en-US" dirty="0" smtClean="0"/>
              <a:t>Actively inject test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AI and </a:t>
            </a:r>
            <a:r>
              <a:rPr lang="en-US" dirty="0" smtClean="0">
                <a:solidFill>
                  <a:schemeClr val="accent3"/>
                </a:solidFill>
              </a:rPr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Network Data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5B087FA-64F1-40FD-BDEA-4C97E4A4A75F}"/>
              </a:ext>
            </a:extLst>
          </p:cNvPr>
          <p:cNvGrpSpPr/>
          <p:nvPr/>
        </p:nvGrpSpPr>
        <p:grpSpPr>
          <a:xfrm>
            <a:off x="2057400" y="4837523"/>
            <a:ext cx="5389760" cy="1840333"/>
            <a:chOff x="1910980" y="2889158"/>
            <a:chExt cx="5341716" cy="18239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95B45C3-7E95-4005-A0C2-51638BA4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56" y="2889158"/>
              <a:ext cx="769687" cy="6782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9A6A1DB-D729-46C5-8D19-FBC494131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00" y="3291211"/>
              <a:ext cx="769687" cy="6782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91F2E7-7D00-4C42-922A-79110AED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541" y="3630330"/>
              <a:ext cx="769687" cy="6782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CBDEF58A-4D3F-40C6-A492-D7871649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829" y="4022844"/>
              <a:ext cx="769687" cy="6782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93E3624-84B0-4061-AB48-1228DFF5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557" y="2889158"/>
              <a:ext cx="651861" cy="6518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0EFB6EBC-5BB5-480C-8FB4-3C65B7E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80" y="4016632"/>
              <a:ext cx="651861" cy="6518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0391E4DD-4276-45CA-BAB6-EDB13100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35" y="2965280"/>
              <a:ext cx="651861" cy="6518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EBD3A178-51AB-4AF7-A7A3-27A23D13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58" y="4061225"/>
              <a:ext cx="651861" cy="65186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22B5E7D2-6434-46F5-88C0-BC10817F5D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85950" y="3291211"/>
              <a:ext cx="519257" cy="24980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11E27EA-AE59-4A5E-A7C0-9EA62068D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786" y="3805060"/>
              <a:ext cx="829164" cy="59345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1709E9A4-1D8C-4ACF-8B72-3CFACE4A9379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3681887" y="3401122"/>
              <a:ext cx="679106" cy="22920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07305CF-22A3-4174-830F-8A85A66F1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2200" y="3760900"/>
              <a:ext cx="655218" cy="43554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9376146-ABB7-4BB0-AD06-A089817AC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33888" y="4142295"/>
              <a:ext cx="919184" cy="11021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B02254BE-BE4A-4737-B532-CA497B7EEE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70527" y="3401122"/>
              <a:ext cx="728629" cy="46582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9C8F91A4-D87F-4054-94F2-34E54A0BA1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0156" y="3541019"/>
              <a:ext cx="946332" cy="30172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645E9184-0019-4A80-AE73-27FB6C7882EC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>
              <a:off x="5828499" y="4054810"/>
              <a:ext cx="592059" cy="332346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324835B-BAEF-4F57-8982-53F1A94ACB77}"/>
              </a:ext>
            </a:extLst>
          </p:cNvPr>
          <p:cNvSpPr txBox="1"/>
          <p:nvPr/>
        </p:nvSpPr>
        <p:spPr>
          <a:xfrm>
            <a:off x="1920609" y="1428987"/>
            <a:ext cx="537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Network management</a:t>
            </a:r>
            <a:endParaRPr lang="zh-CN" alt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7E5A87A-B7A7-4FBB-ADB7-C323FA677972}"/>
              </a:ext>
            </a:extLst>
          </p:cNvPr>
          <p:cNvGrpSpPr/>
          <p:nvPr/>
        </p:nvGrpSpPr>
        <p:grpSpPr>
          <a:xfrm>
            <a:off x="676300" y="2608789"/>
            <a:ext cx="7706297" cy="1886519"/>
            <a:chOff x="2053883" y="2358530"/>
            <a:chExt cx="8145194" cy="19939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95C06291-54F1-4D2A-BEEB-5537E796A91B}"/>
                </a:ext>
              </a:extLst>
            </p:cNvPr>
            <p:cNvSpPr/>
            <p:nvPr/>
          </p:nvSpPr>
          <p:spPr bwMode="auto">
            <a:xfrm>
              <a:off x="2053883" y="2358530"/>
              <a:ext cx="8145194" cy="1993962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chemeClr val="bg1"/>
                  </a:solidFill>
                  <a:latin typeface="Arial" charset="0"/>
                </a:rPr>
                <a:t>Network-wide flow statistics</a:t>
              </a:r>
              <a:endParaRPr lang="en-US" sz="36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8D29DE20-F89B-4CB8-8C1E-C41BDAED42A0}"/>
                </a:ext>
              </a:extLst>
            </p:cNvPr>
            <p:cNvSpPr/>
            <p:nvPr/>
          </p:nvSpPr>
          <p:spPr>
            <a:xfrm>
              <a:off x="2269495" y="3048752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Traffic distribution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AFD2A82C-B47D-4E0E-B644-CEC45228367D}"/>
                </a:ext>
              </a:extLst>
            </p:cNvPr>
            <p:cNvSpPr/>
            <p:nvPr/>
          </p:nvSpPr>
          <p:spPr>
            <a:xfrm>
              <a:off x="4980428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Flow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cardinality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DE99C790-51F0-496A-86D3-EEF743569E37}"/>
                </a:ext>
              </a:extLst>
            </p:cNvPr>
            <p:cNvSpPr/>
            <p:nvPr/>
          </p:nvSpPr>
          <p:spPr>
            <a:xfrm>
              <a:off x="7691361" y="3046314"/>
              <a:ext cx="2340331" cy="94771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Heavy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hitters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Arrow: Up 42">
            <a:extLst>
              <a:ext uri="{FF2B5EF4-FFF2-40B4-BE49-F238E27FC236}">
                <a16:creationId xmlns:a16="http://schemas.microsoft.com/office/drawing/2014/main" xmlns="" id="{7FA49D87-BE86-4DA7-9017-83C8C2B64EE3}"/>
              </a:ext>
            </a:extLst>
          </p:cNvPr>
          <p:cNvSpPr/>
          <p:nvPr/>
        </p:nvSpPr>
        <p:spPr bwMode="auto">
          <a:xfrm>
            <a:off x="2746145" y="3960895"/>
            <a:ext cx="985955" cy="86019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Arrow: Up 43">
            <a:extLst>
              <a:ext uri="{FF2B5EF4-FFF2-40B4-BE49-F238E27FC236}">
                <a16:creationId xmlns:a16="http://schemas.microsoft.com/office/drawing/2014/main" xmlns="" id="{DA4D76FB-27F4-4488-8D87-3D833D696436}"/>
              </a:ext>
            </a:extLst>
          </p:cNvPr>
          <p:cNvSpPr/>
          <p:nvPr/>
        </p:nvSpPr>
        <p:spPr bwMode="auto">
          <a:xfrm>
            <a:off x="5370391" y="3971990"/>
            <a:ext cx="985955" cy="849096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" name="Arrow: Up 44">
            <a:extLst>
              <a:ext uri="{FF2B5EF4-FFF2-40B4-BE49-F238E27FC236}">
                <a16:creationId xmlns:a16="http://schemas.microsoft.com/office/drawing/2014/main" xmlns="" id="{A7F76AAC-4ACE-4BFD-9251-480A54A6514F}"/>
              </a:ext>
            </a:extLst>
          </p:cNvPr>
          <p:cNvSpPr/>
          <p:nvPr/>
        </p:nvSpPr>
        <p:spPr bwMode="auto">
          <a:xfrm>
            <a:off x="4137425" y="1884888"/>
            <a:ext cx="784045" cy="794461"/>
          </a:xfrm>
          <a:prstGeom prst="upArrow">
            <a:avLst>
              <a:gd name="adj1" fmla="val 50000"/>
              <a:gd name="adj2" fmla="val 4163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8286750" cy="4351338"/>
          </a:xfrm>
        </p:spPr>
        <p:txBody>
          <a:bodyPr/>
          <a:lstStyle/>
          <a:p>
            <a:r>
              <a:rPr lang="en-US" altLang="zh-CN" dirty="0" smtClean="0"/>
              <a:t>Sketch: a promising solution</a:t>
            </a:r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family of randomized algorithms</a:t>
            </a:r>
          </a:p>
          <a:p>
            <a:pPr lvl="1"/>
            <a:r>
              <a:rPr lang="en-US" dirty="0"/>
              <a:t>Key idea: project high-dimensional data into small </a:t>
            </a:r>
            <a:r>
              <a:rPr lang="en-US" dirty="0" smtClean="0"/>
              <a:t>subspace</a:t>
            </a:r>
          </a:p>
          <a:p>
            <a:pPr lvl="1"/>
            <a:r>
              <a:rPr lang="en-US" altLang="zh-CN" kern="0" dirty="0"/>
              <a:t>Subspace reflects mathematical properties</a:t>
            </a:r>
          </a:p>
          <a:p>
            <a:pPr lvl="2"/>
            <a:r>
              <a:rPr lang="en-US" altLang="zh-CN" kern="0" dirty="0"/>
              <a:t>Strong theoretical error bounds when querying for statistics</a:t>
            </a:r>
            <a:r>
              <a:rPr lang="en-US" kern="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38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449042" y="3834164"/>
            <a:ext cx="5256558" cy="2719036"/>
            <a:chOff x="3240099" y="2710329"/>
            <a:chExt cx="5256558" cy="27190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3E9446B-BD3A-4AAA-B43B-31F921555AD8}"/>
                </a:ext>
              </a:extLst>
            </p:cNvPr>
            <p:cNvSpPr txBox="1"/>
            <p:nvPr/>
          </p:nvSpPr>
          <p:spPr>
            <a:xfrm>
              <a:off x="4883559" y="3048979"/>
              <a:ext cx="2424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/>
                  <a:ea typeface=""/>
                </a:rPr>
                <a:t>Randomized projection</a:t>
              </a:r>
              <a:endParaRPr lang="zh-CN" altLang="en-US" sz="1600" dirty="0">
                <a:solidFill>
                  <a:srgbClr val="FF0000"/>
                </a:solidFill>
                <a:latin typeface="Arial"/>
                <a:ea typeface="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DCA647CA-F903-4BDB-A723-FBDF342B7DF3}"/>
                </a:ext>
              </a:extLst>
            </p:cNvPr>
            <p:cNvSpPr txBox="1"/>
            <p:nvPr/>
          </p:nvSpPr>
          <p:spPr>
            <a:xfrm>
              <a:off x="4244925" y="4231945"/>
              <a:ext cx="1264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Subspace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E00FC140-9609-4B53-BA19-1357FAD9C963}"/>
                </a:ext>
              </a:extLst>
            </p:cNvPr>
            <p:cNvSpPr txBox="1"/>
            <p:nvPr/>
          </p:nvSpPr>
          <p:spPr>
            <a:xfrm>
              <a:off x="5451821" y="2710329"/>
              <a:ext cx="240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High-dimensional data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58C1A374-A428-4343-A199-D610EE2141FD}"/>
                </a:ext>
              </a:extLst>
            </p:cNvPr>
            <p:cNvCxnSpPr>
              <a:cxnSpLocks/>
              <a:stCxn id="67" idx="1"/>
              <a:endCxn id="111" idx="1"/>
            </p:cNvCxnSpPr>
            <p:nvPr/>
          </p:nvCxnSpPr>
          <p:spPr bwMode="auto">
            <a:xfrm>
              <a:off x="4307894" y="3985586"/>
              <a:ext cx="490135" cy="2100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257D62C3-D9C7-4219-B5AF-283B2D47ACAD}"/>
                </a:ext>
              </a:extLst>
            </p:cNvPr>
            <p:cNvSpPr/>
            <p:nvPr/>
          </p:nvSpPr>
          <p:spPr bwMode="auto">
            <a:xfrm flipH="1">
              <a:off x="4175379" y="3922641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869490D5-0CB5-46D7-AACA-F5749CA51E2B}"/>
                </a:ext>
              </a:extLst>
            </p:cNvPr>
            <p:cNvSpPr/>
            <p:nvPr/>
          </p:nvSpPr>
          <p:spPr bwMode="auto">
            <a:xfrm flipH="1">
              <a:off x="3947800" y="3928140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C5DE53BB-952D-493B-8379-5B7D575ABD82}"/>
                </a:ext>
              </a:extLst>
            </p:cNvPr>
            <p:cNvSpPr/>
            <p:nvPr/>
          </p:nvSpPr>
          <p:spPr bwMode="auto">
            <a:xfrm flipH="1">
              <a:off x="3723471" y="3932775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xmlns="" id="{4120E29A-B191-47BA-A7C3-282AADE6B0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6738" y="3934845"/>
              <a:ext cx="418558" cy="83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34BE7C00-9E19-407D-AA4E-C68A9916F737}"/>
                </a:ext>
              </a:extLst>
            </p:cNvPr>
            <p:cNvSpPr txBox="1"/>
            <p:nvPr/>
          </p:nvSpPr>
          <p:spPr>
            <a:xfrm>
              <a:off x="7092146" y="3695509"/>
              <a:ext cx="1404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Statistics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3414B3C5-FA0F-4747-97D2-E3BB492CF238}"/>
                </a:ext>
              </a:extLst>
            </p:cNvPr>
            <p:cNvSpPr txBox="1"/>
            <p:nvPr/>
          </p:nvSpPr>
          <p:spPr>
            <a:xfrm>
              <a:off x="3240099" y="3628100"/>
              <a:ext cx="1230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Input data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xmlns="" id="{97B7FE09-0845-423B-B7F3-77023AE36023}"/>
                </a:ext>
              </a:extLst>
            </p:cNvPr>
            <p:cNvSpPr/>
            <p:nvPr/>
          </p:nvSpPr>
          <p:spPr>
            <a:xfrm>
              <a:off x="3306045" y="3369762"/>
              <a:ext cx="5190612" cy="1438542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9AF4621A-3EF2-4362-AA4C-287CA303CC55}"/>
                </a:ext>
              </a:extLst>
            </p:cNvPr>
            <p:cNvSpPr txBox="1"/>
            <p:nvPr/>
          </p:nvSpPr>
          <p:spPr>
            <a:xfrm>
              <a:off x="3306046" y="4844590"/>
              <a:ext cx="5190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Small subspace:</a:t>
              </a: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low computation &amp; communication overheads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grpSp>
          <p:nvGrpSpPr>
            <p:cNvPr id="72" name="组合 162">
              <a:extLst>
                <a:ext uri="{FF2B5EF4-FFF2-40B4-BE49-F238E27FC236}">
                  <a16:creationId xmlns:a16="http://schemas.microsoft.com/office/drawing/2014/main" xmlns="" id="{B92CEEF4-E7E9-4475-BD12-3459954FB170}"/>
                </a:ext>
              </a:extLst>
            </p:cNvPr>
            <p:cNvGrpSpPr/>
            <p:nvPr/>
          </p:nvGrpSpPr>
          <p:grpSpPr>
            <a:xfrm>
              <a:off x="5858292" y="3687483"/>
              <a:ext cx="949846" cy="255690"/>
              <a:chOff x="5706172" y="3071810"/>
              <a:chExt cx="2146308" cy="5777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19CFE877-C91D-482F-B702-FD2ACB98D674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xmlns="" id="{8BBE50E2-328E-4716-9109-6C357BD46609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xmlns="" id="{12ABFB77-91C0-4777-A8E4-0FF58D407211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xmlns="" id="{1DF59FD7-526A-4CE2-94F6-15C94D3BAC28}"/>
                  </a:ext>
                </a:extLst>
              </p:cNvPr>
              <p:cNvSpPr/>
              <p:nvPr/>
            </p:nvSpPr>
            <p:spPr>
              <a:xfrm>
                <a:off x="7420683" y="3071810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7" name="Rectangle 5">
                <a:extLst>
                  <a:ext uri="{FF2B5EF4-FFF2-40B4-BE49-F238E27FC236}">
                    <a16:creationId xmlns:a16="http://schemas.microsoft.com/office/drawing/2014/main" xmlns="" id="{6933CB54-0F4B-4444-BD50-A40ACBEC0B0A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78" name="组合 163">
              <a:extLst>
                <a:ext uri="{FF2B5EF4-FFF2-40B4-BE49-F238E27FC236}">
                  <a16:creationId xmlns:a16="http://schemas.microsoft.com/office/drawing/2014/main" xmlns="" id="{2FAD95EE-858B-4819-82D2-2C9EFCDFCC8C}"/>
                </a:ext>
              </a:extLst>
            </p:cNvPr>
            <p:cNvGrpSpPr/>
            <p:nvPr/>
          </p:nvGrpSpPr>
          <p:grpSpPr>
            <a:xfrm>
              <a:off x="5858292" y="3943653"/>
              <a:ext cx="948444" cy="249813"/>
              <a:chOff x="5709295" y="4138610"/>
              <a:chExt cx="2143139" cy="564486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xmlns="" id="{DD35563D-C69A-480D-9EB8-1CEF896DF245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" name="Rectangle 5">
                <a:extLst>
                  <a:ext uri="{FF2B5EF4-FFF2-40B4-BE49-F238E27FC236}">
                    <a16:creationId xmlns:a16="http://schemas.microsoft.com/office/drawing/2014/main" xmlns="" id="{245D3C02-531F-4EF2-B202-E2BC0ED4489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xmlns="" id="{6640D56A-794F-4E73-84C2-DFF2D6A8B654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xmlns="" id="{856AEFE0-E93D-4F97-8D26-76C62D57B8BB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xmlns="" id="{F7E13562-5F9D-4B17-9AC0-B3EE98286F67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4" name="组合 164">
              <a:extLst>
                <a:ext uri="{FF2B5EF4-FFF2-40B4-BE49-F238E27FC236}">
                  <a16:creationId xmlns:a16="http://schemas.microsoft.com/office/drawing/2014/main" xmlns="" id="{B714DD41-FC2E-44FA-A523-A954A26C3FC3}"/>
                </a:ext>
              </a:extLst>
            </p:cNvPr>
            <p:cNvGrpSpPr/>
            <p:nvPr/>
          </p:nvGrpSpPr>
          <p:grpSpPr>
            <a:xfrm>
              <a:off x="5858292" y="4193165"/>
              <a:ext cx="948444" cy="259241"/>
              <a:chOff x="5706172" y="5205410"/>
              <a:chExt cx="2143139" cy="585790"/>
            </a:xfrm>
          </p:grpSpPr>
          <p:sp>
            <p:nvSpPr>
              <p:cNvPr id="85" name="Rectangle 5">
                <a:extLst>
                  <a:ext uri="{FF2B5EF4-FFF2-40B4-BE49-F238E27FC236}">
                    <a16:creationId xmlns:a16="http://schemas.microsoft.com/office/drawing/2014/main" xmlns="" id="{AC20F8B7-DA66-474F-9496-885DC6989908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xmlns="" id="{C1E066EC-F6F5-455F-9964-803ABB333141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xmlns="" id="{2EBF6520-89FE-448B-8204-38BCF7FCDFB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xmlns="" id="{673E4C65-0B21-41DD-AFFA-24DC980DAFDC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xmlns="" id="{A26C59DA-9C8C-4579-BE88-2D96C7E6B1D1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0" name="组合 168">
              <a:extLst>
                <a:ext uri="{FF2B5EF4-FFF2-40B4-BE49-F238E27FC236}">
                  <a16:creationId xmlns:a16="http://schemas.microsoft.com/office/drawing/2014/main" xmlns="" id="{CDD452F5-3E05-4DE9-BD2C-B790C5C86A0C}"/>
                </a:ext>
              </a:extLst>
            </p:cNvPr>
            <p:cNvGrpSpPr/>
            <p:nvPr/>
          </p:nvGrpSpPr>
          <p:grpSpPr>
            <a:xfrm>
              <a:off x="5858292" y="3440942"/>
              <a:ext cx="949826" cy="246540"/>
              <a:chOff x="5706172" y="2033710"/>
              <a:chExt cx="2146263" cy="557090"/>
            </a:xfrm>
          </p:grpSpPr>
          <p:grpSp>
            <p:nvGrpSpPr>
              <p:cNvPr id="91" name="组合 161">
                <a:extLst>
                  <a:ext uri="{FF2B5EF4-FFF2-40B4-BE49-F238E27FC236}">
                    <a16:creationId xmlns:a16="http://schemas.microsoft.com/office/drawing/2014/main" xmlns="" id="{0972B7B0-D886-4D59-97E5-66777ED9A9A1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xmlns="" id="{342B5C42-A6E6-40D3-A814-877A5FBB7DE4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:a16="http://schemas.microsoft.com/office/drawing/2014/main" xmlns="" id="{8E45CDDF-9B50-4DDB-95C7-4E07A844D33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5" name="Rectangle 5">
                  <a:extLst>
                    <a:ext uri="{FF2B5EF4-FFF2-40B4-BE49-F238E27FC236}">
                      <a16:creationId xmlns:a16="http://schemas.microsoft.com/office/drawing/2014/main" xmlns="" id="{CE472DC7-5EEC-4FA3-84A2-9DB935C524C0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96" name="Rectangle 5">
                  <a:extLst>
                    <a:ext uri="{FF2B5EF4-FFF2-40B4-BE49-F238E27FC236}">
                      <a16:creationId xmlns:a16="http://schemas.microsoft.com/office/drawing/2014/main" xmlns="" id="{1A3BABAC-9B18-47B8-9178-E849CDD0464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xmlns="" id="{3528B735-9634-487D-98E7-CE6A954C5039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xmlns="" id="{39C3AB24-3E2E-4182-8738-795767473763}"/>
                </a:ext>
              </a:extLst>
            </p:cNvPr>
            <p:cNvSpPr/>
            <p:nvPr/>
          </p:nvSpPr>
          <p:spPr>
            <a:xfrm>
              <a:off x="6047982" y="3440942"/>
              <a:ext cx="189689" cy="24654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xmlns="" id="{FA0D2DF4-2CDE-45B8-8FAD-BA2C5A483753}"/>
                </a:ext>
              </a:extLst>
            </p:cNvPr>
            <p:cNvSpPr/>
            <p:nvPr/>
          </p:nvSpPr>
          <p:spPr>
            <a:xfrm>
              <a:off x="6428742" y="3687483"/>
              <a:ext cx="189689" cy="255690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xmlns="" id="{73D40559-1470-4C0C-8E6C-7B66E471E288}"/>
                </a:ext>
              </a:extLst>
            </p:cNvPr>
            <p:cNvSpPr/>
            <p:nvPr/>
          </p:nvSpPr>
          <p:spPr>
            <a:xfrm>
              <a:off x="6046600" y="3947869"/>
              <a:ext cx="192453" cy="249813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xmlns="" id="{19B25925-AC40-405B-8ACF-0BD8E3750A43}"/>
                </a:ext>
              </a:extLst>
            </p:cNvPr>
            <p:cNvSpPr/>
            <p:nvPr/>
          </p:nvSpPr>
          <p:spPr>
            <a:xfrm>
              <a:off x="6236289" y="4193165"/>
              <a:ext cx="193835" cy="259241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1" name="直接箭头连接符 138">
              <a:extLst>
                <a:ext uri="{FF2B5EF4-FFF2-40B4-BE49-F238E27FC236}">
                  <a16:creationId xmlns:a16="http://schemas.microsoft.com/office/drawing/2014/main" xmlns="" id="{E06AF59F-4F02-4DCC-9B63-A2A6FBFC5CC3}"/>
                </a:ext>
              </a:extLst>
            </p:cNvPr>
            <p:cNvCxnSpPr>
              <a:stCxn id="108" idx="1"/>
              <a:endCxn id="100" idx="3"/>
            </p:cNvCxnSpPr>
            <p:nvPr/>
          </p:nvCxnSpPr>
          <p:spPr bwMode="auto">
            <a:xfrm flipV="1">
              <a:off x="5747674" y="3564213"/>
              <a:ext cx="489996" cy="42721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2" name="直接箭头连接符 144">
              <a:extLst>
                <a:ext uri="{FF2B5EF4-FFF2-40B4-BE49-F238E27FC236}">
                  <a16:creationId xmlns:a16="http://schemas.microsoft.com/office/drawing/2014/main" xmlns="" id="{B6667081-1ACF-4F6A-88C7-CDF28F2A5244}"/>
                </a:ext>
              </a:extLst>
            </p:cNvPr>
            <p:cNvCxnSpPr>
              <a:stCxn id="108" idx="1"/>
              <a:endCxn id="101" idx="3"/>
            </p:cNvCxnSpPr>
            <p:nvPr/>
          </p:nvCxnSpPr>
          <p:spPr bwMode="auto">
            <a:xfrm flipV="1">
              <a:off x="5747675" y="3815329"/>
              <a:ext cx="870755" cy="176101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3" name="直接箭头连接符 145">
              <a:extLst>
                <a:ext uri="{FF2B5EF4-FFF2-40B4-BE49-F238E27FC236}">
                  <a16:creationId xmlns:a16="http://schemas.microsoft.com/office/drawing/2014/main" xmlns="" id="{F4E68D92-FCDC-471A-9FB9-54B61B29C8BC}"/>
                </a:ext>
              </a:extLst>
            </p:cNvPr>
            <p:cNvCxnSpPr>
              <a:stCxn id="108" idx="1"/>
              <a:endCxn id="103" idx="3"/>
            </p:cNvCxnSpPr>
            <p:nvPr/>
          </p:nvCxnSpPr>
          <p:spPr bwMode="auto">
            <a:xfrm>
              <a:off x="5747675" y="3991430"/>
              <a:ext cx="682449" cy="331357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4" name="直接箭头连接符 146">
              <a:extLst>
                <a:ext uri="{FF2B5EF4-FFF2-40B4-BE49-F238E27FC236}">
                  <a16:creationId xmlns:a16="http://schemas.microsoft.com/office/drawing/2014/main" xmlns="" id="{E7F1A02F-377C-4523-BD3A-F1C3771EEBF6}"/>
                </a:ext>
              </a:extLst>
            </p:cNvPr>
            <p:cNvCxnSpPr>
              <a:stCxn id="108" idx="1"/>
              <a:endCxn id="102" idx="3"/>
            </p:cNvCxnSpPr>
            <p:nvPr/>
          </p:nvCxnSpPr>
          <p:spPr bwMode="auto">
            <a:xfrm>
              <a:off x="5747674" y="3991430"/>
              <a:ext cx="491378" cy="81345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B326FC80-F0ED-4DF5-ABD4-0A49952D8FBC}"/>
                </a:ext>
              </a:extLst>
            </p:cNvPr>
            <p:cNvSpPr/>
            <p:nvPr/>
          </p:nvSpPr>
          <p:spPr bwMode="auto">
            <a:xfrm flipH="1">
              <a:off x="5615161" y="3928484"/>
              <a:ext cx="132514" cy="12588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6" name="Left Brace 105">
              <a:extLst>
                <a:ext uri="{FF2B5EF4-FFF2-40B4-BE49-F238E27FC236}">
                  <a16:creationId xmlns:a16="http://schemas.microsoft.com/office/drawing/2014/main" xmlns="" id="{89B90E30-77EC-4DA9-A958-6D6343413E65}"/>
                </a:ext>
              </a:extLst>
            </p:cNvPr>
            <p:cNvSpPr/>
            <p:nvPr/>
          </p:nvSpPr>
          <p:spPr bwMode="auto">
            <a:xfrm>
              <a:off x="5379980" y="3529745"/>
              <a:ext cx="246377" cy="922661"/>
            </a:xfrm>
            <a:prstGeom prst="leftBrace">
              <a:avLst>
                <a:gd name="adj1" fmla="val 50641"/>
                <a:gd name="adj2" fmla="val 50000"/>
              </a:avLst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D90AB1FC-62DD-4E6D-A4F4-5F8D720AB23C}"/>
                </a:ext>
              </a:extLst>
            </p:cNvPr>
            <p:cNvSpPr txBox="1"/>
            <p:nvPr/>
          </p:nvSpPr>
          <p:spPr>
            <a:xfrm>
              <a:off x="5319360" y="4436910"/>
              <a:ext cx="2099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latin typeface="Arial"/>
                  <a:ea typeface=""/>
                </a:rPr>
                <a:t>Data structure</a:t>
              </a:r>
              <a:endParaRPr lang="zh-CN" altLang="en-US" sz="16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xmlns="" id="{7AE84CA5-3B7C-4B99-B27A-78C296372B30}"/>
                </a:ext>
              </a:extLst>
            </p:cNvPr>
            <p:cNvSpPr/>
            <p:nvPr/>
          </p:nvSpPr>
          <p:spPr>
            <a:xfrm>
              <a:off x="4798029" y="3876967"/>
              <a:ext cx="257579" cy="2592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xmlns="" id="{E622B5E7-C13C-4ECC-A399-8667782220CA}"/>
                </a:ext>
              </a:extLst>
            </p:cNvPr>
            <p:cNvSpPr/>
            <p:nvPr/>
          </p:nvSpPr>
          <p:spPr>
            <a:xfrm>
              <a:off x="4551050" y="2733177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xmlns="" id="{E3F9CDD3-9773-44AC-85F5-3BB87301846B}"/>
                </a:ext>
              </a:extLst>
            </p:cNvPr>
            <p:cNvSpPr/>
            <p:nvPr/>
          </p:nvSpPr>
          <p:spPr>
            <a:xfrm>
              <a:off x="4294509" y="2733178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xmlns="" id="{D87594E3-A986-4477-A634-6C669F7B70B1}"/>
                </a:ext>
              </a:extLst>
            </p:cNvPr>
            <p:cNvSpPr/>
            <p:nvPr/>
          </p:nvSpPr>
          <p:spPr>
            <a:xfrm>
              <a:off x="5318268" y="2733659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xmlns="" id="{D713407B-8AEE-4478-B029-0CEA9AF0A1FC}"/>
                </a:ext>
              </a:extLst>
            </p:cNvPr>
            <p:cNvSpPr/>
            <p:nvPr/>
          </p:nvSpPr>
          <p:spPr>
            <a:xfrm>
              <a:off x="5061727" y="2733660"/>
              <a:ext cx="257579" cy="2592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xmlns="" id="{9B539137-5D61-4717-8FDC-35C5D960945A}"/>
                </a:ext>
              </a:extLst>
            </p:cNvPr>
            <p:cNvSpPr/>
            <p:nvPr/>
          </p:nvSpPr>
          <p:spPr>
            <a:xfrm>
              <a:off x="4808628" y="2735880"/>
              <a:ext cx="257579" cy="25557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14" name="右箭头 9">
              <a:extLst>
                <a:ext uri="{FF2B5EF4-FFF2-40B4-BE49-F238E27FC236}">
                  <a16:creationId xmlns:a16="http://schemas.microsoft.com/office/drawing/2014/main" xmlns="" id="{77183BE6-20BA-4C9D-A049-B2DA94CC7351}"/>
                </a:ext>
              </a:extLst>
            </p:cNvPr>
            <p:cNvSpPr/>
            <p:nvPr/>
          </p:nvSpPr>
          <p:spPr bwMode="auto">
            <a:xfrm rot="5400000">
              <a:off x="4520970" y="3297295"/>
              <a:ext cx="816092" cy="219972"/>
            </a:xfrm>
            <a:prstGeom prst="rightArrow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5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Network Data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39</a:t>
            </a:fld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47937" y="3027504"/>
            <a:ext cx="3798877" cy="2916096"/>
            <a:chOff x="247937" y="3168236"/>
            <a:chExt cx="3798877" cy="2916096"/>
          </a:xfrm>
        </p:grpSpPr>
        <p:grpSp>
          <p:nvGrpSpPr>
            <p:cNvPr id="79" name="组合 162">
              <a:extLst>
                <a:ext uri="{FF2B5EF4-FFF2-40B4-BE49-F238E27FC236}">
                  <a16:creationId xmlns:a16="http://schemas.microsoft.com/office/drawing/2014/main" xmlns="" id="{0F5F88E9-2A31-4722-8990-F8AFBAFD9D86}"/>
                </a:ext>
              </a:extLst>
            </p:cNvPr>
            <p:cNvGrpSpPr/>
            <p:nvPr/>
          </p:nvGrpSpPr>
          <p:grpSpPr>
            <a:xfrm>
              <a:off x="1429772" y="3730369"/>
              <a:ext cx="2165680" cy="583721"/>
              <a:chOff x="5706172" y="3071810"/>
              <a:chExt cx="2146286" cy="57849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5D9C7E1B-6329-40BF-A5A5-6FA05CD3D766}"/>
                  </a:ext>
                </a:extLst>
              </p:cNvPr>
              <p:cNvSpPr/>
              <p:nvPr/>
            </p:nvSpPr>
            <p:spPr>
              <a:xfrm>
                <a:off x="5706172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Rectangle 5">
                <a:extLst>
                  <a:ext uri="{FF2B5EF4-FFF2-40B4-BE49-F238E27FC236}">
                    <a16:creationId xmlns:a16="http://schemas.microsoft.com/office/drawing/2014/main" xmlns="" id="{E49EDAF7-D413-49CA-A677-FEC5BE382C94}"/>
                  </a:ext>
                </a:extLst>
              </p:cNvPr>
              <p:cNvSpPr/>
              <p:nvPr/>
            </p:nvSpPr>
            <p:spPr>
              <a:xfrm>
                <a:off x="6134800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xmlns="" id="{FF153049-884A-4611-B268-F7A92369B2C9}"/>
                  </a:ext>
                </a:extLst>
              </p:cNvPr>
              <p:cNvSpPr/>
              <p:nvPr/>
            </p:nvSpPr>
            <p:spPr>
              <a:xfrm>
                <a:off x="6566551" y="3071810"/>
                <a:ext cx="428628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xmlns="" id="{FED47F4D-BDCC-41FA-A835-55EAAC52E96F}"/>
                  </a:ext>
                </a:extLst>
              </p:cNvPr>
              <p:cNvSpPr/>
              <p:nvPr/>
            </p:nvSpPr>
            <p:spPr>
              <a:xfrm>
                <a:off x="7420661" y="3072536"/>
                <a:ext cx="431797" cy="57776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xmlns="" id="{ABA9A9CF-5B79-4AEF-AAB8-DACBC23A6B05}"/>
                  </a:ext>
                </a:extLst>
              </p:cNvPr>
              <p:cNvSpPr/>
              <p:nvPr/>
            </p:nvSpPr>
            <p:spPr>
              <a:xfrm>
                <a:off x="6998302" y="3071810"/>
                <a:ext cx="428628" cy="57776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85" name="组合 163">
              <a:extLst>
                <a:ext uri="{FF2B5EF4-FFF2-40B4-BE49-F238E27FC236}">
                  <a16:creationId xmlns:a16="http://schemas.microsoft.com/office/drawing/2014/main" xmlns="" id="{EFC1E84D-D29A-40B1-B57A-9ABA7498E69F}"/>
                </a:ext>
              </a:extLst>
            </p:cNvPr>
            <p:cNvGrpSpPr/>
            <p:nvPr/>
          </p:nvGrpSpPr>
          <p:grpSpPr>
            <a:xfrm>
              <a:off x="1429775" y="4314442"/>
              <a:ext cx="2162507" cy="569588"/>
              <a:chOff x="5709295" y="4138610"/>
              <a:chExt cx="2143139" cy="564486"/>
            </a:xfrm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xmlns="" id="{85882306-2650-4140-BF89-CABCF86153AE}"/>
                  </a:ext>
                </a:extLst>
              </p:cNvPr>
              <p:cNvSpPr/>
              <p:nvPr/>
            </p:nvSpPr>
            <p:spPr>
              <a:xfrm>
                <a:off x="5709295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xmlns="" id="{9AFE90E0-985E-43DF-B267-731D2DF52B2B}"/>
                  </a:ext>
                </a:extLst>
              </p:cNvPr>
              <p:cNvSpPr/>
              <p:nvPr/>
            </p:nvSpPr>
            <p:spPr>
              <a:xfrm>
                <a:off x="6569674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xmlns="" id="{207C3362-749D-49F9-97EC-DCE76E7D1D29}"/>
                  </a:ext>
                </a:extLst>
              </p:cNvPr>
              <p:cNvSpPr/>
              <p:nvPr/>
            </p:nvSpPr>
            <p:spPr>
              <a:xfrm>
                <a:off x="6998302" y="4138610"/>
                <a:ext cx="428628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xmlns="" id="{04AEA15F-DDFE-4C21-A5CE-F2B480835917}"/>
                  </a:ext>
                </a:extLst>
              </p:cNvPr>
              <p:cNvSpPr/>
              <p:nvPr/>
            </p:nvSpPr>
            <p:spPr>
              <a:xfrm>
                <a:off x="7426929" y="4138610"/>
                <a:ext cx="425505" cy="56448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xmlns="" id="{5F8C7D86-EA69-4547-964E-41D13572D04B}"/>
                  </a:ext>
                </a:extLst>
              </p:cNvPr>
              <p:cNvSpPr/>
              <p:nvPr/>
            </p:nvSpPr>
            <p:spPr>
              <a:xfrm>
                <a:off x="6134800" y="4138610"/>
                <a:ext cx="428628" cy="564486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1" name="组合 164">
              <a:extLst>
                <a:ext uri="{FF2B5EF4-FFF2-40B4-BE49-F238E27FC236}">
                  <a16:creationId xmlns:a16="http://schemas.microsoft.com/office/drawing/2014/main" xmlns="" id="{494FA15F-2000-43D5-BAEC-2F7F3F64E00F}"/>
                </a:ext>
              </a:extLst>
            </p:cNvPr>
            <p:cNvGrpSpPr/>
            <p:nvPr/>
          </p:nvGrpSpPr>
          <p:grpSpPr>
            <a:xfrm>
              <a:off x="1429775" y="4883336"/>
              <a:ext cx="2162507" cy="591085"/>
              <a:chOff x="5706172" y="5205410"/>
              <a:chExt cx="2143139" cy="585791"/>
            </a:xfrm>
          </p:grpSpPr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xmlns="" id="{15DEA087-6F4B-41B1-923E-47575EF3D65B}"/>
                  </a:ext>
                </a:extLst>
              </p:cNvPr>
              <p:cNvSpPr/>
              <p:nvPr/>
            </p:nvSpPr>
            <p:spPr>
              <a:xfrm>
                <a:off x="5706172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xmlns="" id="{6DDFA5FD-6803-4322-9BDB-97A1F17FCD24}"/>
                  </a:ext>
                </a:extLst>
              </p:cNvPr>
              <p:cNvSpPr/>
              <p:nvPr/>
            </p:nvSpPr>
            <p:spPr>
              <a:xfrm>
                <a:off x="6134800" y="5205410"/>
                <a:ext cx="428628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4" name="Rectangle 5">
                <a:extLst>
                  <a:ext uri="{FF2B5EF4-FFF2-40B4-BE49-F238E27FC236}">
                    <a16:creationId xmlns:a16="http://schemas.microsoft.com/office/drawing/2014/main" xmlns="" id="{DA2DCF6F-D432-42F6-8A74-40C6A9CC5A92}"/>
                  </a:ext>
                </a:extLst>
              </p:cNvPr>
              <p:cNvSpPr/>
              <p:nvPr/>
            </p:nvSpPr>
            <p:spPr>
              <a:xfrm>
                <a:off x="6995179" y="5205410"/>
                <a:ext cx="428628" cy="58579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5" name="Rectangle 5">
                <a:extLst>
                  <a:ext uri="{FF2B5EF4-FFF2-40B4-BE49-F238E27FC236}">
                    <a16:creationId xmlns:a16="http://schemas.microsoft.com/office/drawing/2014/main" xmlns="" id="{D8ED1F25-D5DA-4459-A4CA-91CBBE4B564A}"/>
                  </a:ext>
                </a:extLst>
              </p:cNvPr>
              <p:cNvSpPr/>
              <p:nvPr/>
            </p:nvSpPr>
            <p:spPr>
              <a:xfrm>
                <a:off x="7423806" y="5205410"/>
                <a:ext cx="425505" cy="5857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6" name="Rectangle 5">
                <a:extLst>
                  <a:ext uri="{FF2B5EF4-FFF2-40B4-BE49-F238E27FC236}">
                    <a16:creationId xmlns:a16="http://schemas.microsoft.com/office/drawing/2014/main" xmlns="" id="{5314FDD5-E939-4E0E-B38C-D212847283EE}"/>
                  </a:ext>
                </a:extLst>
              </p:cNvPr>
              <p:cNvSpPr/>
              <p:nvPr/>
            </p:nvSpPr>
            <p:spPr>
              <a:xfrm>
                <a:off x="6569674" y="5205410"/>
                <a:ext cx="428628" cy="5857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grpSp>
          <p:nvGrpSpPr>
            <p:cNvPr id="97" name="组合 168">
              <a:extLst>
                <a:ext uri="{FF2B5EF4-FFF2-40B4-BE49-F238E27FC236}">
                  <a16:creationId xmlns:a16="http://schemas.microsoft.com/office/drawing/2014/main" xmlns="" id="{EE57EAEF-1523-41A3-920F-8DD2F2C64709}"/>
                </a:ext>
              </a:extLst>
            </p:cNvPr>
            <p:cNvGrpSpPr/>
            <p:nvPr/>
          </p:nvGrpSpPr>
          <p:grpSpPr>
            <a:xfrm>
              <a:off x="1429774" y="3168236"/>
              <a:ext cx="2165658" cy="562126"/>
              <a:chOff x="5706172" y="2033710"/>
              <a:chExt cx="2146263" cy="557090"/>
            </a:xfrm>
          </p:grpSpPr>
          <p:grpSp>
            <p:nvGrpSpPr>
              <p:cNvPr id="98" name="组合 161">
                <a:extLst>
                  <a:ext uri="{FF2B5EF4-FFF2-40B4-BE49-F238E27FC236}">
                    <a16:creationId xmlns:a16="http://schemas.microsoft.com/office/drawing/2014/main" xmlns="" id="{4ABF520E-A9AA-4ACE-B850-6BDFA36BF6C6}"/>
                  </a:ext>
                </a:extLst>
              </p:cNvPr>
              <p:cNvGrpSpPr/>
              <p:nvPr/>
            </p:nvGrpSpPr>
            <p:grpSpPr>
              <a:xfrm>
                <a:off x="5706172" y="2033710"/>
                <a:ext cx="2146263" cy="557090"/>
                <a:chOff x="5706172" y="2033710"/>
                <a:chExt cx="2146263" cy="557090"/>
              </a:xfrm>
            </p:grpSpPr>
            <p:sp>
              <p:nvSpPr>
                <p:cNvPr id="100" name="Rectangle 5">
                  <a:extLst>
                    <a:ext uri="{FF2B5EF4-FFF2-40B4-BE49-F238E27FC236}">
                      <a16:creationId xmlns:a16="http://schemas.microsoft.com/office/drawing/2014/main" xmlns="" id="{06E71657-3412-4DBE-BC44-D8377ADDEB81}"/>
                    </a:ext>
                  </a:extLst>
                </p:cNvPr>
                <p:cNvSpPr/>
                <p:nvPr/>
              </p:nvSpPr>
              <p:spPr>
                <a:xfrm>
                  <a:off x="5706172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1" name="Rectangle 5">
                  <a:extLst>
                    <a:ext uri="{FF2B5EF4-FFF2-40B4-BE49-F238E27FC236}">
                      <a16:creationId xmlns:a16="http://schemas.microsoft.com/office/drawing/2014/main" xmlns="" id="{574D229A-A682-43EF-A8D5-353A0E3AB9E7}"/>
                    </a:ext>
                  </a:extLst>
                </p:cNvPr>
                <p:cNvSpPr/>
                <p:nvPr/>
              </p:nvSpPr>
              <p:spPr>
                <a:xfrm>
                  <a:off x="6566551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2" name="Rectangle 5">
                  <a:extLst>
                    <a:ext uri="{FF2B5EF4-FFF2-40B4-BE49-F238E27FC236}">
                      <a16:creationId xmlns:a16="http://schemas.microsoft.com/office/drawing/2014/main" xmlns="" id="{FC1458E8-76DB-419E-81DE-87789E3FF534}"/>
                    </a:ext>
                  </a:extLst>
                </p:cNvPr>
                <p:cNvSpPr/>
                <p:nvPr/>
              </p:nvSpPr>
              <p:spPr>
                <a:xfrm>
                  <a:off x="6995179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103" name="Rectangle 5">
                  <a:extLst>
                    <a:ext uri="{FF2B5EF4-FFF2-40B4-BE49-F238E27FC236}">
                      <a16:creationId xmlns:a16="http://schemas.microsoft.com/office/drawing/2014/main" xmlns="" id="{49BC840C-D007-44F4-A172-D165990EB30D}"/>
                    </a:ext>
                  </a:extLst>
                </p:cNvPr>
                <p:cNvSpPr/>
                <p:nvPr/>
              </p:nvSpPr>
              <p:spPr>
                <a:xfrm>
                  <a:off x="7423807" y="2033710"/>
                  <a:ext cx="428628" cy="557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</p:grpSp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xmlns="" id="{2DF4A6F1-D6C8-4F24-939E-FB20630235A1}"/>
                  </a:ext>
                </a:extLst>
              </p:cNvPr>
              <p:cNvSpPr/>
              <p:nvPr/>
            </p:nvSpPr>
            <p:spPr>
              <a:xfrm>
                <a:off x="6134800" y="2033710"/>
                <a:ext cx="428628" cy="55709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</p:grp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xmlns="" id="{25601666-9CD5-4E0F-9E75-3CBBF6978847}"/>
                </a:ext>
              </a:extLst>
            </p:cNvPr>
            <p:cNvSpPr/>
            <p:nvPr/>
          </p:nvSpPr>
          <p:spPr>
            <a:xfrm>
              <a:off x="1862277" y="3168236"/>
              <a:ext cx="432501" cy="562126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xmlns="" id="{A798B6C0-88E6-4E06-AF19-C0724E8CFBA6}"/>
                </a:ext>
              </a:extLst>
            </p:cNvPr>
            <p:cNvSpPr/>
            <p:nvPr/>
          </p:nvSpPr>
          <p:spPr>
            <a:xfrm>
              <a:off x="2730431" y="3730363"/>
              <a:ext cx="432501" cy="582987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6" name="Rectangle 5">
              <a:extLst>
                <a:ext uri="{FF2B5EF4-FFF2-40B4-BE49-F238E27FC236}">
                  <a16:creationId xmlns:a16="http://schemas.microsoft.com/office/drawing/2014/main" xmlns="" id="{C75E6160-ED28-4323-9DB7-9AECC11ACEFE}"/>
                </a:ext>
              </a:extLst>
            </p:cNvPr>
            <p:cNvSpPr/>
            <p:nvPr/>
          </p:nvSpPr>
          <p:spPr>
            <a:xfrm>
              <a:off x="1859124" y="4324053"/>
              <a:ext cx="438804" cy="569588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xmlns="" id="{E040F40B-C571-4AC2-A49B-1F2E8907B1C4}"/>
                </a:ext>
              </a:extLst>
            </p:cNvPr>
            <p:cNvSpPr/>
            <p:nvPr/>
          </p:nvSpPr>
          <p:spPr>
            <a:xfrm>
              <a:off x="2291625" y="4883345"/>
              <a:ext cx="441955" cy="591085"/>
            </a:xfrm>
            <a:prstGeom prst="rect">
              <a:avLst/>
            </a:prstGeom>
            <a:solidFill>
              <a:srgbClr val="4BACC6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"/>
                </a:rPr>
                <a:t>+1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8" name="直接箭头连接符 138">
              <a:extLst>
                <a:ext uri="{FF2B5EF4-FFF2-40B4-BE49-F238E27FC236}">
                  <a16:creationId xmlns:a16="http://schemas.microsoft.com/office/drawing/2014/main" xmlns="" id="{18CB50C3-F4F9-4BF0-A4CD-381BDD057961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9" y="3634963"/>
              <a:ext cx="803537" cy="78841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09" name="直接箭头连接符 144">
              <a:extLst>
                <a:ext uri="{FF2B5EF4-FFF2-40B4-BE49-F238E27FC236}">
                  <a16:creationId xmlns:a16="http://schemas.microsoft.com/office/drawing/2014/main" xmlns="" id="{CEFE3429-399A-4F26-9467-F7B73301B1A8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 flipV="1">
              <a:off x="1177558" y="4170862"/>
              <a:ext cx="1675210" cy="252516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10" name="直接箭头连接符 145">
              <a:extLst>
                <a:ext uri="{FF2B5EF4-FFF2-40B4-BE49-F238E27FC236}">
                  <a16:creationId xmlns:a16="http://schemas.microsoft.com/office/drawing/2014/main" xmlns="" id="{AD4561F5-F787-4141-B82D-2E6EC79949A3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5"/>
              <a:ext cx="1335043" cy="651580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cxnSp>
          <p:nvCxnSpPr>
            <p:cNvPr id="111" name="直接箭头连接符 146">
              <a:extLst>
                <a:ext uri="{FF2B5EF4-FFF2-40B4-BE49-F238E27FC236}">
                  <a16:creationId xmlns:a16="http://schemas.microsoft.com/office/drawing/2014/main" xmlns="" id="{66082905-381B-4217-A11D-E8A25F94A3EC}"/>
                </a:ext>
              </a:extLst>
            </p:cNvPr>
            <p:cNvCxnSpPr>
              <a:cxnSpLocks/>
              <a:stCxn id="115" idx="1"/>
            </p:cNvCxnSpPr>
            <p:nvPr/>
          </p:nvCxnSpPr>
          <p:spPr bwMode="auto">
            <a:xfrm>
              <a:off x="1177559" y="4423376"/>
              <a:ext cx="803537" cy="60493"/>
            </a:xfrm>
            <a:prstGeom prst="straightConnector1">
              <a:avLst/>
            </a:prstGeom>
            <a:noFill/>
            <a:ln w="38100" cap="flat" cmpd="sng" algn="ctr">
              <a:solidFill>
                <a:srgbClr val="C0504D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B60175D6-3E00-47B4-948D-363F4941D7F6}"/>
                </a:ext>
              </a:extLst>
            </p:cNvPr>
            <p:cNvSpPr/>
            <p:nvPr/>
          </p:nvSpPr>
          <p:spPr bwMode="auto">
            <a:xfrm flipH="1">
              <a:off x="875420" y="4279860"/>
              <a:ext cx="302139" cy="28703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093502A5-5AE8-43B0-B770-66DA1B02E9E6}"/>
                </a:ext>
              </a:extLst>
            </p:cNvPr>
            <p:cNvSpPr txBox="1"/>
            <p:nvPr/>
          </p:nvSpPr>
          <p:spPr>
            <a:xfrm>
              <a:off x="990600" y="5715000"/>
              <a:ext cx="3056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/>
                  </a:solidFill>
                  <a:latin typeface="Arial"/>
                  <a:ea typeface=""/>
                </a:rPr>
                <a:t>Each element is a counter</a:t>
              </a:r>
              <a:endParaRPr lang="zh-CN" altLang="en-US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xmlns="" id="{02AE7CD0-0534-4E44-A887-0C5193790824}"/>
                </a:ext>
              </a:extLst>
            </p:cNvPr>
            <p:cNvCxnSpPr>
              <a:cxnSpLocks/>
              <a:stCxn id="110" idx="2"/>
            </p:cNvCxnSpPr>
            <p:nvPr/>
          </p:nvCxnSpPr>
          <p:spPr bwMode="auto">
            <a:xfrm>
              <a:off x="2512603" y="5474430"/>
              <a:ext cx="6105" cy="24057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BD9E24E9-89CC-4CDD-A441-33440A57A6B8}"/>
                </a:ext>
              </a:extLst>
            </p:cNvPr>
            <p:cNvSpPr txBox="1"/>
            <p:nvPr/>
          </p:nvSpPr>
          <p:spPr>
            <a:xfrm>
              <a:off x="247937" y="3859680"/>
              <a:ext cx="1113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Arial"/>
                  <a:ea typeface=""/>
                </a:rPr>
                <a:t>Packet</a:t>
              </a:r>
              <a:endParaRPr lang="zh-CN" altLang="en-US" sz="2000" dirty="0">
                <a:solidFill>
                  <a:prstClr val="black"/>
                </a:solidFill>
                <a:latin typeface="Arial"/>
                <a:ea typeface="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55E2C008-9B12-4C12-859C-18D8DA016F0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Update with a packet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flow id to one counter per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Increment each selected counter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Query a flow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Hash the flow to multiple counters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Take the minimum counter as estimated packet count</a:t>
                </a:r>
              </a:p>
              <a:p>
                <a:pPr marL="257175" lvl="1" indent="-257175">
                  <a:spcBef>
                    <a:spcPct val="50000"/>
                  </a:spcBef>
                  <a:buFont typeface="Wingdings" pitchFamily="2" charset="2"/>
                  <a:buChar char="Ø"/>
                </a:pPr>
                <a:r>
                  <a:rPr lang="en-US" altLang="zh-CN" sz="2000" kern="0" dirty="0"/>
                  <a:t>Theoretical guarantees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altLang="zh-CN" sz="1600" i="1" kern="0" dirty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600" i="1" kern="0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600" i="1" kern="0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kern="0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rows and </a:t>
                </a:r>
                <a14:m>
                  <m:oMath xmlns:m="http://schemas.openxmlformats.org/officeDocument/2006/math"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altLang="zh-CN" sz="1600" i="1" kern="0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altLang="zh-CN" sz="1600" i="1" kern="0" dirty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altLang="zh-CN" sz="1600" i="1" kern="0" dirty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1600" kern="0" dirty="0"/>
                  <a:t> counters each row</a:t>
                </a:r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kern="0" dirty="0"/>
                  <a:t>The error for a flow is at most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1600" kern="0" dirty="0"/>
                  <a:t> with probability at least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sz="1600" kern="0" dirty="0"/>
              </a:p>
              <a:p>
                <a:pPr marL="557213" lvl="2" indent="-257175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endParaRPr lang="en-US" altLang="zh-CN" sz="1400" kern="0" dirty="0"/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E2C008-9B12-4C12-859C-18D8DA016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985080" y="2438400"/>
                <a:ext cx="470172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686" t="-1681" r="-1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ontent Placeholder 2"/>
          <p:cNvSpPr txBox="1">
            <a:spLocks/>
          </p:cNvSpPr>
          <p:nvPr/>
        </p:nvSpPr>
        <p:spPr>
          <a:xfrm>
            <a:off x="628650" y="1592262"/>
            <a:ext cx="828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count flow packets with Count-Min sketch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Data plane:</a:t>
            </a:r>
          </a:p>
          <a:p>
            <a:pPr eaLnBrk="1" hangingPunct="1"/>
            <a:r>
              <a:rPr lang="en-US" altLang="en-US" sz="2400" dirty="0"/>
              <a:t>Packet </a:t>
            </a:r>
            <a:r>
              <a:rPr lang="en-US" altLang="en-US" sz="2400" dirty="0" smtClean="0"/>
              <a:t>processing</a:t>
            </a:r>
            <a:endParaRPr lang="en-US" altLang="en-US" sz="2400" dirty="0"/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Forward, filter, buffer, mark, </a:t>
            </a:r>
          </a:p>
          <a:p>
            <a:pPr lvl="1" eaLnBrk="1" hangingPunct="1"/>
            <a:r>
              <a:rPr lang="en-US" altLang="en-US" sz="2800">
                <a:solidFill>
                  <a:srgbClr val="0000FF"/>
                </a:solidFill>
              </a:rPr>
              <a:t>rate-limit, and measure packets</a:t>
            </a:r>
          </a:p>
        </p:txBody>
      </p:sp>
    </p:spTree>
    <p:extLst>
      <p:ext uri="{BB962C8B-B14F-4D97-AF65-F5344CB8AC3E}">
        <p14:creationId xmlns:p14="http://schemas.microsoft.com/office/powerpoint/2010/main" val="99590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>
                <a:solidFill>
                  <a:schemeClr val="accent3"/>
                </a:solidFill>
              </a:rPr>
              <a:t>Internet of </a:t>
            </a:r>
            <a:r>
              <a:rPr lang="en-US" dirty="0" smtClean="0">
                <a:solidFill>
                  <a:schemeClr val="accent3"/>
                </a:solidFill>
              </a:rPr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for networking</a:t>
            </a:r>
          </a:p>
          <a:p>
            <a:pPr lvl="1"/>
            <a:r>
              <a:rPr lang="en-US" dirty="0" smtClean="0"/>
              <a:t>Apply AI to solve networking problems, e.g., video streaming, routing, congestion control</a:t>
            </a:r>
          </a:p>
          <a:p>
            <a:pPr lvl="1"/>
            <a:r>
              <a:rPr lang="en-US" dirty="0" smtClean="0"/>
              <a:t>Example: apply deep reinforcement learning to bitrate adaptation for better Quality of Experience (</a:t>
            </a:r>
            <a:r>
              <a:rPr lang="en-US" dirty="0" err="1" smtClean="0"/>
              <a:t>QoE</a:t>
            </a:r>
            <a:r>
              <a:rPr lang="en-US" dirty="0" smtClean="0"/>
              <a:t>) [SIGCOMM’17 </a:t>
            </a:r>
            <a:r>
              <a:rPr lang="en-US" dirty="0" err="1" smtClean="0"/>
              <a:t>Pensieve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4211" y="4078499"/>
            <a:ext cx="6641376" cy="2703301"/>
            <a:chOff x="2103740" y="1177898"/>
            <a:chExt cx="5975656" cy="23249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buffer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50" b="1" dirty="0" smtClean="0"/>
                <a:t>ABR agent</a:t>
              </a:r>
              <a:endParaRPr lang="en-US" sz="195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bitrates</a:t>
              </a:r>
              <a:endParaRPr lang="en-US" sz="2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240P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480P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720P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1080P</a:t>
              </a:r>
              <a:endParaRPr lang="en-US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network and video measurements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bandwidth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sz="1600" dirty="0" smtClean="0"/>
                <a:t>it rate</a:t>
              </a:r>
              <a:endParaRPr lang="en-US" sz="1600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720P</a:t>
              </a:r>
              <a:endParaRPr lang="en-US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Bent Arrow 72"/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Bent Arrow 73"/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Networking for AI</a:t>
            </a:r>
          </a:p>
          <a:p>
            <a:pPr lvl="1"/>
            <a:r>
              <a:rPr lang="en-US" dirty="0" smtClean="0"/>
              <a:t>Apply networking to solve AI problems, e.g., improve communication efficiency for training and serving</a:t>
            </a:r>
          </a:p>
          <a:p>
            <a:pPr lvl="1"/>
            <a:r>
              <a:rPr lang="en-US" dirty="0" smtClean="0"/>
              <a:t>Example: compress gradients to reduce communication to speed up distributed training of DNNs [ICLR’18 DGC]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42</a:t>
            </a:fld>
            <a:endParaRPr lang="en-US"/>
          </a:p>
        </p:txBody>
      </p:sp>
      <p:pic>
        <p:nvPicPr>
          <p:cNvPr id="76" name="Content Placeholder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42056"/>
            <a:ext cx="788670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Bitcoin and </a:t>
            </a:r>
            <a:r>
              <a:rPr lang="en-US" dirty="0" err="1" smtClean="0">
                <a:solidFill>
                  <a:schemeClr val="accent3"/>
                </a:solidFill>
              </a:rPr>
              <a:t>Blockchain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Internet-connected things are everywhere [MobiCom’19 Living </a:t>
            </a:r>
            <a:r>
              <a:rPr lang="en-US" dirty="0" err="1" smtClean="0"/>
              <a:t>IoT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44</a:t>
            </a:fld>
            <a:endParaRPr lang="en-US"/>
          </a:p>
        </p:txBody>
      </p:sp>
      <p:pic>
        <p:nvPicPr>
          <p:cNvPr id="18434" name="Picture 2" descr="http://livingiot.cs.washington.edu/files/be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55901"/>
            <a:ext cx="5695949" cy="3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nd, we need to collect and analyze the data collected from all of them [SIGCOMM’18 </a:t>
            </a:r>
            <a:r>
              <a:rPr lang="en-US" dirty="0" err="1" smtClean="0"/>
              <a:t>AWStream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93370"/>
            <a:ext cx="592445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67681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What is bitcoin?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26594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Bitcoin is money.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5512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 is money?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Paper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48</a:t>
            </a:fld>
            <a:endParaRPr lang="en-US"/>
          </a:p>
        </p:txBody>
      </p:sp>
      <p:pic>
        <p:nvPicPr>
          <p:cNvPr id="5122" name="Picture 2" descr="mage result for 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8479"/>
            <a:ext cx="5010497" cy="375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Gold, </a:t>
            </a:r>
            <a:r>
              <a:rPr lang="en-US" altLang="en-US" dirty="0" smtClean="0">
                <a:latin typeface="Arial" charset="0"/>
                <a:cs typeface="Arial" charset="0"/>
              </a:rPr>
              <a:t>silver</a:t>
            </a:r>
            <a:r>
              <a:rPr lang="en-US" altLang="en-US" dirty="0">
                <a:latin typeface="Arial" charset="0"/>
                <a:cs typeface="Arial" charset="0"/>
              </a:rPr>
              <a:t>, and precious </a:t>
            </a:r>
            <a:r>
              <a:rPr lang="en-US" altLang="en-US" dirty="0" smtClean="0">
                <a:latin typeface="Arial" charset="0"/>
                <a:cs typeface="Arial" charset="0"/>
              </a:rPr>
              <a:t>metals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7" descr="800px-Hoard_of_ancient_gold_co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10644"/>
            <a:ext cx="487362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8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6645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Control plane:</a:t>
            </a:r>
          </a:p>
          <a:p>
            <a:pPr eaLnBrk="1" hangingPunct="1"/>
            <a:r>
              <a:rPr lang="en-US" altLang="en-US" sz="2400"/>
              <a:t>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19566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Grains and other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5" descr="BeerAccountUruk3100B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32088"/>
            <a:ext cx="480060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7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Shells (e.g. wampum)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6" descr="WAMP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68655"/>
            <a:ext cx="6586538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4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Ramen noodles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Image result for ramen nood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02470"/>
            <a:ext cx="1976438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2" y="2678908"/>
            <a:ext cx="754538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currencies: a number on your digital (banking)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53</a:t>
            </a:fld>
            <a:endParaRPr lang="en-US"/>
          </a:p>
        </p:txBody>
      </p:sp>
      <p:pic>
        <p:nvPicPr>
          <p:cNvPr id="6146" name="Picture 2" descr="mage result for bit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5181600" cy="26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and Digital Currencies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Advantages of digital currencies</a:t>
            </a:r>
          </a:p>
          <a:p>
            <a:pPr lvl="1"/>
            <a:r>
              <a:rPr lang="en-US" dirty="0" smtClean="0"/>
              <a:t>Easy to produce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Easy to store</a:t>
            </a:r>
          </a:p>
          <a:p>
            <a:r>
              <a:rPr lang="en-US" dirty="0" smtClean="0"/>
              <a:t>Bitcoin is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 digital currency </a:t>
            </a:r>
            <a:r>
              <a:rPr lang="en-US" dirty="0">
                <a:solidFill>
                  <a:schemeClr val="accent5"/>
                </a:solidFill>
              </a:rPr>
              <a:t>without a central bank or single administrator</a:t>
            </a:r>
            <a:r>
              <a:rPr lang="en-US" dirty="0"/>
              <a:t> that can be sent from user to user on the peer-to-peer bitcoin network without the need for intermediaries.</a:t>
            </a:r>
          </a:p>
          <a:p>
            <a:pPr lvl="1"/>
            <a:r>
              <a:rPr lang="en-US" dirty="0" smtClean="0"/>
              <a:t>Bitcoin, and Cryptocurrencies in general</a:t>
            </a:r>
            <a:r>
              <a:rPr lang="en-US" dirty="0"/>
              <a:t>,</a:t>
            </a:r>
            <a:r>
              <a:rPr lang="en-US" dirty="0" smtClean="0"/>
              <a:t> are just one type of digital currencies</a:t>
            </a:r>
          </a:p>
          <a:p>
            <a:pPr lvl="1"/>
            <a:r>
              <a:rPr lang="en-US" dirty="0" smtClean="0"/>
              <a:t>Key feature: decentralization, no central bank or single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Bitcoin is realized by the </a:t>
            </a:r>
            <a:r>
              <a:rPr lang="en-US" dirty="0" err="1" smtClean="0"/>
              <a:t>blockchain</a:t>
            </a:r>
            <a:r>
              <a:rPr lang="en-US" dirty="0" smtClean="0"/>
              <a:t> technology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blockchain</a:t>
            </a:r>
            <a:r>
              <a:rPr lang="en-US" dirty="0" smtClean="0"/>
              <a:t> is a linked list of blocks</a:t>
            </a:r>
          </a:p>
          <a:p>
            <a:r>
              <a:rPr lang="en-US" dirty="0" smtClean="0"/>
              <a:t>Each block contains a set of transactions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r>
              <a:rPr lang="en-US" dirty="0" smtClean="0"/>
              <a:t> stores the entire transaction history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r>
              <a:rPr lang="en-US" dirty="0" smtClean="0"/>
              <a:t> is replicated in all participants</a:t>
            </a:r>
          </a:p>
          <a:p>
            <a:pPr lvl="1"/>
            <a:r>
              <a:rPr lang="en-US" dirty="0" smtClean="0"/>
              <a:t>No need to trust any single entity</a:t>
            </a:r>
          </a:p>
          <a:p>
            <a:pPr lvl="1"/>
            <a:r>
              <a:rPr lang="en-US" dirty="0" smtClean="0"/>
              <a:t>It works as long as more than half of the participants are honest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26076"/>
            <a:ext cx="538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then, the new Internet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2" descr="mage result for the new 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9143"/>
            <a:ext cx="7886700" cy="43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8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57</a:t>
            </a:fld>
            <a:endParaRPr lang="en-US"/>
          </a:p>
        </p:txBody>
      </p:sp>
      <p:pic>
        <p:nvPicPr>
          <p:cNvPr id="8194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38686"/>
            <a:ext cx="7886700" cy="43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then, the new Internet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enables a new generation of decentralized Internet applications</a:t>
            </a:r>
          </a:p>
          <a:p>
            <a:pPr lvl="1"/>
            <a:r>
              <a:rPr lang="en-US" dirty="0" smtClean="0"/>
              <a:t>Bitcoin is only one of them</a:t>
            </a:r>
          </a:p>
          <a:p>
            <a:pPr lvl="1"/>
            <a:r>
              <a:rPr lang="en-US" dirty="0" smtClean="0"/>
              <a:t>Still a hype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58</a:t>
            </a:fld>
            <a:endParaRPr lang="en-US"/>
          </a:p>
        </p:txBody>
      </p:sp>
      <p:pic>
        <p:nvPicPr>
          <p:cNvPr id="9218" name="Picture 2" descr="mage result for blockchain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80458"/>
            <a:ext cx="7162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networks is a fast </a:t>
            </a:r>
            <a:r>
              <a:rPr lang="en-US" smtClean="0"/>
              <a:t>growing </a:t>
            </a:r>
            <a:r>
              <a:rPr lang="en-US" smtClean="0"/>
              <a:t>area</a:t>
            </a:r>
            <a:endParaRPr lang="en-US" dirty="0" smtClean="0"/>
          </a:p>
          <a:p>
            <a:r>
              <a:rPr lang="en-US" dirty="0"/>
              <a:t>Take </a:t>
            </a:r>
            <a:r>
              <a:rPr lang="en-US" dirty="0" smtClean="0"/>
              <a:t>601.714 </a:t>
            </a:r>
            <a:r>
              <a:rPr lang="en-US" dirty="0"/>
              <a:t>Advanced Computer </a:t>
            </a:r>
            <a:r>
              <a:rPr lang="en-US" dirty="0" smtClean="0"/>
              <a:t>Networks if you are interested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The Call for a Change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Simpler management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need to “invert” control-plane operations</a:t>
            </a:r>
          </a:p>
          <a:p>
            <a:r>
              <a:rPr lang="en-US" altLang="en-US" dirty="0">
                <a:ea typeface="ＭＳ Ｐゴシック" charset="-128"/>
              </a:rPr>
              <a:t>Faster pace of innovation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Less dependence on vendors and standards</a:t>
            </a:r>
          </a:p>
          <a:p>
            <a:r>
              <a:rPr lang="en-US" altLang="en-US" dirty="0">
                <a:ea typeface="ＭＳ Ｐゴシック" charset="-128"/>
              </a:rPr>
              <a:t>Easier interoperability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Compatibility only in “wire” </a:t>
            </a:r>
            <a:r>
              <a:rPr lang="en-US" altLang="en-US" dirty="0" smtClean="0">
                <a:ea typeface="ＭＳ Ｐゴシック" charset="-128"/>
              </a:rPr>
              <a:t>protocols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Simpler, cheaper equipment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Minimal software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0724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257800"/>
            <a:ext cx="1784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ounded Rectangle 5"/>
          <p:cNvSpPr>
            <a:spLocks noChangeArrowheads="1"/>
          </p:cNvSpPr>
          <p:nvPr/>
        </p:nvSpPr>
        <p:spPr bwMode="auto">
          <a:xfrm>
            <a:off x="7391400" y="4724400"/>
            <a:ext cx="64135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1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3"/>
                </a:cubicBezTo>
                <a:cubicBezTo>
                  <a:pt x="20114" y="1343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0"/>
                </a:cubicBezTo>
                <a:cubicBezTo>
                  <a:pt x="27723" y="140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49"/>
                </a:cubicBezTo>
                <a:cubicBezTo>
                  <a:pt x="35888" y="149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6"/>
                </a:cubicBezTo>
                <a:cubicBezTo>
                  <a:pt x="30535" y="38006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7"/>
                </a:cubicBezTo>
                <a:cubicBezTo>
                  <a:pt x="19839" y="43357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0"/>
                </a:cubicBezTo>
                <a:cubicBezTo>
                  <a:pt x="9735" y="40770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09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6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6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4"/>
                </a:cubicBezTo>
                <a:cubicBezTo>
                  <a:pt x="3584" y="26194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1625600" y="2466975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2371725" y="2894013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2438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505075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latin typeface="Calibri" charset="0"/>
            </a:endParaRPr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API to the data plane</a:t>
            </a:r>
          </a:p>
          <a:p>
            <a:pPr eaLnBrk="1" hangingPunct="1"/>
            <a:r>
              <a:rPr lang="en-US" altLang="en-US"/>
              <a:t>(e.g., OpenFlow)</a:t>
            </a:r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8" y="1981200"/>
            <a:ext cx="982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Smart,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Dumb,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8046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Controller: Programmability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BAF143DF-D1D2-284A-99BC-FEC875A3F37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8930" y="3352800"/>
            <a:ext cx="4724400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36871" name="Rounded Rectangle 5"/>
          <p:cNvSpPr>
            <a:spLocks noChangeArrowheads="1"/>
          </p:cNvSpPr>
          <p:nvPr/>
        </p:nvSpPr>
        <p:spPr bwMode="auto">
          <a:xfrm>
            <a:off x="2332038" y="1981200"/>
            <a:ext cx="4297362" cy="1295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3074988" y="2419350"/>
            <a:ext cx="2868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Controller Application</a:t>
            </a:r>
          </a:p>
        </p:txBody>
      </p:sp>
      <p:sp>
        <p:nvSpPr>
          <p:cNvPr id="36873" name="Rounded Rectangle 13"/>
          <p:cNvSpPr>
            <a:spLocks noChangeArrowheads="1"/>
          </p:cNvSpPr>
          <p:nvPr/>
        </p:nvSpPr>
        <p:spPr bwMode="auto">
          <a:xfrm>
            <a:off x="1951038" y="1752600"/>
            <a:ext cx="5105400" cy="2286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6874" name="Curved Connector 15"/>
          <p:cNvCxnSpPr>
            <a:cxnSpLocks noChangeShapeType="1"/>
          </p:cNvCxnSpPr>
          <p:nvPr/>
        </p:nvCxnSpPr>
        <p:spPr bwMode="auto">
          <a:xfrm flipV="1">
            <a:off x="24082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5" name="TextBox 16"/>
          <p:cNvSpPr txBox="1">
            <a:spLocks noChangeArrowheads="1"/>
          </p:cNvSpPr>
          <p:nvPr/>
        </p:nvSpPr>
        <p:spPr bwMode="auto">
          <a:xfrm>
            <a:off x="798513" y="4876800"/>
            <a:ext cx="282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Events from switches</a:t>
            </a:r>
          </a:p>
          <a:p>
            <a:pPr eaLnBrk="1" hangingPunct="1"/>
            <a:r>
              <a:rPr lang="en-US" altLang="en-US"/>
              <a:t>Topology changes,</a:t>
            </a:r>
          </a:p>
          <a:p>
            <a:pPr eaLnBrk="1" hangingPunct="1"/>
            <a:r>
              <a:rPr lang="en-US" altLang="en-US"/>
              <a:t>Traffic statistics,</a:t>
            </a:r>
          </a:p>
          <a:p>
            <a:pPr eaLnBrk="1" hangingPunct="1"/>
            <a:r>
              <a:rPr lang="en-US" altLang="en-US"/>
              <a:t>Arriving packets</a:t>
            </a:r>
          </a:p>
        </p:txBody>
      </p:sp>
      <p:cxnSp>
        <p:nvCxnSpPr>
          <p:cNvPr id="36876" name="Curved Connector 19"/>
          <p:cNvCxnSpPr>
            <a:cxnSpLocks noChangeShapeType="1"/>
          </p:cNvCxnSpPr>
          <p:nvPr/>
        </p:nvCxnSpPr>
        <p:spPr bwMode="auto">
          <a:xfrm flipH="1" flipV="1">
            <a:off x="51514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4875213" y="4876800"/>
            <a:ext cx="30495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FF0000"/>
                </a:solidFill>
              </a:rPr>
              <a:t>Commands to switches</a:t>
            </a:r>
          </a:p>
          <a:p>
            <a:pPr eaLnBrk="1" hangingPunct="1"/>
            <a:r>
              <a:rPr lang="en-US" altLang="en-US"/>
              <a:t>(Un)install rules,</a:t>
            </a:r>
          </a:p>
          <a:p>
            <a:pPr eaLnBrk="1" hangingPunct="1"/>
            <a:r>
              <a:rPr lang="en-US" altLang="en-US"/>
              <a:t>Query statistics,</a:t>
            </a:r>
          </a:p>
          <a:p>
            <a:pPr eaLnBrk="1" hangingPunct="1"/>
            <a:r>
              <a:rPr lang="en-US" altLang="en-US"/>
              <a:t>Send packets</a:t>
            </a:r>
          </a:p>
        </p:txBody>
      </p:sp>
    </p:spTree>
    <p:extLst>
      <p:ext uri="{BB962C8B-B14F-4D97-AF65-F5344CB8AC3E}">
        <p14:creationId xmlns:p14="http://schemas.microsoft.com/office/powerpoint/2010/main" val="11214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 Helpful Analogy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From Nick McKeown’s talk “Making SDN Work” at the Open Networking Summit, April 2012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87A119DC-D813-F947-BBC2-EBCA3B97B5B4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3766</TotalTime>
  <Words>1482</Words>
  <Application>Microsoft Macintosh PowerPoint</Application>
  <PresentationFormat>On-screen Show (4:3)</PresentationFormat>
  <Paragraphs>476</Paragraphs>
  <Slides>60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Calibri</vt:lpstr>
      <vt:lpstr>Calibri Light</vt:lpstr>
      <vt:lpstr>Cambria Math</vt:lpstr>
      <vt:lpstr>Gill Sans</vt:lpstr>
      <vt:lpstr>Helvetica</vt:lpstr>
      <vt:lpstr>ＭＳ Ｐゴシック</vt:lpstr>
      <vt:lpstr>Times New Roman</vt:lpstr>
      <vt:lpstr>Wingdings</vt:lpstr>
      <vt:lpstr>宋体</vt:lpstr>
      <vt:lpstr>Arial</vt:lpstr>
      <vt:lpstr>Office Theme</vt:lpstr>
      <vt:lpstr>EN.601.414/614 Computer Networks  Misc</vt:lpstr>
      <vt:lpstr>Assignments</vt:lpstr>
      <vt:lpstr>Agenda</vt:lpstr>
      <vt:lpstr>Traditional Computer Networks</vt:lpstr>
      <vt:lpstr>Traditional Computer Networks</vt:lpstr>
      <vt:lpstr>The Call for a Change</vt:lpstr>
      <vt:lpstr>Software Defined Networking (SDN)</vt:lpstr>
      <vt:lpstr>Controller: Programmability</vt:lpstr>
      <vt:lpstr>A Helpful Analogy</vt:lpstr>
      <vt:lpstr>Mainframes</vt:lpstr>
      <vt:lpstr>Routers/Switches</vt:lpstr>
      <vt:lpstr>Agenda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Agenda</vt:lpstr>
      <vt:lpstr>What are we talking about when we talk about network virtualization?</vt:lpstr>
      <vt:lpstr>Network Virtualization of the “Network”</vt:lpstr>
      <vt:lpstr>Network Virtualization of the “Host”</vt:lpstr>
      <vt:lpstr>Agenda</vt:lpstr>
      <vt:lpstr>Network Testing and Verification</vt:lpstr>
      <vt:lpstr>Agenda</vt:lpstr>
      <vt:lpstr>Big Network Data Processing</vt:lpstr>
      <vt:lpstr>Big Network Data Processing</vt:lpstr>
      <vt:lpstr>Big Network Data Processing</vt:lpstr>
      <vt:lpstr>Agenda</vt:lpstr>
      <vt:lpstr>AI and Networking</vt:lpstr>
      <vt:lpstr>AI and Networking</vt:lpstr>
      <vt:lpstr>Agenda</vt:lpstr>
      <vt:lpstr>Internet of Things</vt:lpstr>
      <vt:lpstr>Internet of Things</vt:lpstr>
      <vt:lpstr>Agenda</vt:lpstr>
      <vt:lpstr>What is bitcoin?</vt:lpstr>
      <vt:lpstr>Types of Money</vt:lpstr>
      <vt:lpstr>Types of Money</vt:lpstr>
      <vt:lpstr>Types of Money</vt:lpstr>
      <vt:lpstr>Types of Money</vt:lpstr>
      <vt:lpstr>Types of Money</vt:lpstr>
      <vt:lpstr>Types of Money</vt:lpstr>
      <vt:lpstr>Bitcoin and Digital Currencies</vt:lpstr>
      <vt:lpstr>Bitcoin and Blockchain</vt:lpstr>
      <vt:lpstr>And then, the new Internet…</vt:lpstr>
      <vt:lpstr>And then, the new Internet…</vt:lpstr>
      <vt:lpstr>And then, the new Internet…</vt:lpstr>
      <vt:lpstr>Summary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663</cp:revision>
  <dcterms:created xsi:type="dcterms:W3CDTF">2017-09-02T14:15:58Z</dcterms:created>
  <dcterms:modified xsi:type="dcterms:W3CDTF">2019-05-01T15:11:48Z</dcterms:modified>
</cp:coreProperties>
</file>